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17" r:id="rId2"/>
    <p:sldId id="624" r:id="rId3"/>
    <p:sldId id="389" r:id="rId4"/>
    <p:sldId id="803" r:id="rId5"/>
    <p:sldId id="618" r:id="rId6"/>
    <p:sldId id="614" r:id="rId7"/>
    <p:sldId id="616" r:id="rId8"/>
    <p:sldId id="515" r:id="rId9"/>
    <p:sldId id="520" r:id="rId10"/>
    <p:sldId id="570" r:id="rId11"/>
    <p:sldId id="600" r:id="rId12"/>
    <p:sldId id="543" r:id="rId13"/>
    <p:sldId id="556" r:id="rId14"/>
    <p:sldId id="602" r:id="rId15"/>
    <p:sldId id="544" r:id="rId16"/>
    <p:sldId id="557" r:id="rId17"/>
    <p:sldId id="603" r:id="rId18"/>
    <p:sldId id="604" r:id="rId19"/>
    <p:sldId id="549" r:id="rId20"/>
    <p:sldId id="551" r:id="rId21"/>
    <p:sldId id="605" r:id="rId22"/>
    <p:sldId id="606" r:id="rId23"/>
    <p:sldId id="607" r:id="rId24"/>
    <p:sldId id="550" r:id="rId25"/>
    <p:sldId id="481" r:id="rId26"/>
    <p:sldId id="572" r:id="rId27"/>
    <p:sldId id="578" r:id="rId28"/>
    <p:sldId id="579" r:id="rId29"/>
    <p:sldId id="580" r:id="rId30"/>
    <p:sldId id="581" r:id="rId31"/>
    <p:sldId id="608" r:id="rId32"/>
    <p:sldId id="594" r:id="rId33"/>
    <p:sldId id="521" r:id="rId34"/>
    <p:sldId id="609" r:id="rId35"/>
    <p:sldId id="610" r:id="rId36"/>
    <p:sldId id="562" r:id="rId37"/>
    <p:sldId id="611" r:id="rId38"/>
    <p:sldId id="612" r:id="rId39"/>
    <p:sldId id="553" r:id="rId40"/>
    <p:sldId id="522" r:id="rId41"/>
    <p:sldId id="523" r:id="rId42"/>
    <p:sldId id="530" r:id="rId43"/>
    <p:sldId id="535" r:id="rId44"/>
    <p:sldId id="582" r:id="rId45"/>
    <p:sldId id="576" r:id="rId46"/>
    <p:sldId id="583" r:id="rId47"/>
    <p:sldId id="527" r:id="rId48"/>
    <p:sldId id="528" r:id="rId49"/>
    <p:sldId id="595" r:id="rId50"/>
    <p:sldId id="596" r:id="rId51"/>
    <p:sldId id="531" r:id="rId52"/>
    <p:sldId id="53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3"/>
    <p:restoredTop sz="97248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FC5E7-02C9-AB49-9360-558659CC89BE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DF1E3-D169-D741-9DAD-F16128C7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9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1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5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1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7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0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3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3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4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3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i.berkeley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3.png"/><Relationship Id="rId5" Type="http://schemas.openxmlformats.org/officeDocument/2006/relationships/tags" Target="../tags/tag9.xml"/><Relationship Id="rId10" Type="http://schemas.openxmlformats.org/officeDocument/2006/relationships/image" Target="../media/image27.png"/><Relationship Id="rId4" Type="http://schemas.openxmlformats.org/officeDocument/2006/relationships/tags" Target="../tags/tag8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3.xml"/><Relationship Id="rId7" Type="http://schemas.openxmlformats.org/officeDocument/2006/relationships/image" Target="../media/image2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5.xml"/><Relationship Id="rId10" Type="http://schemas.openxmlformats.org/officeDocument/2006/relationships/image" Target="../media/image23.png"/><Relationship Id="rId4" Type="http://schemas.openxmlformats.org/officeDocument/2006/relationships/tags" Target="../tags/tag14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8.xml"/><Relationship Id="rId7" Type="http://schemas.openxmlformats.org/officeDocument/2006/relationships/image" Target="../media/image2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2.xml"/><Relationship Id="rId7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tags" Target="../tags/tag24.xml"/><Relationship Id="rId10" Type="http://schemas.openxmlformats.org/officeDocument/2006/relationships/image" Target="../media/image47.png"/><Relationship Id="rId4" Type="http://schemas.openxmlformats.org/officeDocument/2006/relationships/tags" Target="../tags/tag23.xml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-28625" y="6479233"/>
            <a:ext cx="6202018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[These slides are partially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3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3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Berkeley]</a:t>
            </a:r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63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483474" y="49530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4876" y="16192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02925" y="45164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31487" y="46132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55274" y="44196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61637" y="47101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50074" y="47244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31474" y="47704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40663" y="52308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50474" y="42672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31074" y="39624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02674" y="47244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02474" y="56388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60274" y="56388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41274" y="40386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  <p:extLst>
      <p:ext uri="{BB962C8B-B14F-4D97-AF65-F5344CB8AC3E}">
        <p14:creationId xmlns:p14="http://schemas.microsoft.com/office/powerpoint/2010/main" val="33216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70B3-FF9E-0B49-95F7-EF6F9D1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 vs Informed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9EA99-1F09-4C53-8946-4749D073A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5" r="1581"/>
          <a:stretch/>
        </p:blipFill>
        <p:spPr bwMode="auto">
          <a:xfrm>
            <a:off x="294640" y="2190197"/>
            <a:ext cx="5182333" cy="2995684"/>
          </a:xfrm>
          <a:prstGeom prst="rect">
            <a:avLst/>
          </a:prstGeom>
          <a:noFill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C33DC4-4653-B546-B339-64EC8867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322" y="2117153"/>
            <a:ext cx="4919470" cy="32441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E0A1B-E78E-C046-9C79-0C6B97E5872B}"/>
              </a:ext>
            </a:extLst>
          </p:cNvPr>
          <p:cNvSpPr txBox="1"/>
          <p:nvPr/>
        </p:nvSpPr>
        <p:spPr>
          <a:xfrm>
            <a:off x="1838227" y="5185881"/>
            <a:ext cx="236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Uninformed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4FA89-74A3-254E-B2AE-6F631B721802}"/>
              </a:ext>
            </a:extLst>
          </p:cNvPr>
          <p:cNvSpPr txBox="1"/>
          <p:nvPr/>
        </p:nvSpPr>
        <p:spPr>
          <a:xfrm>
            <a:off x="7665562" y="5211629"/>
            <a:ext cx="236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Informed</a:t>
            </a:r>
          </a:p>
        </p:txBody>
      </p:sp>
    </p:spTree>
    <p:extLst>
      <p:ext uri="{BB962C8B-B14F-4D97-AF65-F5344CB8AC3E}">
        <p14:creationId xmlns:p14="http://schemas.microsoft.com/office/powerpoint/2010/main" val="231099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0" y="-23415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49A8FA-11A3-0E4F-B4B3-F1810BF6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12" y="1525321"/>
            <a:ext cx="11724640" cy="18160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heuristic is </a:t>
            </a:r>
          </a:p>
          <a:p>
            <a:pPr lvl="1"/>
            <a:r>
              <a:rPr lang="en-US" kern="0" dirty="0"/>
              <a:t>A function that </a:t>
            </a:r>
            <a:r>
              <a:rPr lang="en-US" i="1" kern="0" dirty="0"/>
              <a:t>estimates</a:t>
            </a:r>
            <a:r>
              <a:rPr lang="en-US" kern="0" dirty="0"/>
              <a:t> how close a state is to a goal</a:t>
            </a:r>
          </a:p>
          <a:p>
            <a:pPr lvl="1"/>
            <a:r>
              <a:rPr lang="en-US" kern="0" dirty="0"/>
              <a:t>Designed for a particular search problem</a:t>
            </a:r>
          </a:p>
          <a:p>
            <a:pPr lvl="1"/>
            <a:r>
              <a:rPr lang="en-US" kern="0" dirty="0"/>
              <a:t>Examples: Manhattan distance, Euclidean distance for pathing </a:t>
            </a:r>
          </a:p>
          <a:p>
            <a:pPr lvl="2"/>
            <a:r>
              <a:rPr lang="en-US" kern="0" dirty="0"/>
              <a:t>not the exact “path” distance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44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C24F35E8-D4C4-9041-8DD7-2E392B927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78338"/>
          <a:stretch/>
        </p:blipFill>
        <p:spPr bwMode="auto">
          <a:xfrm>
            <a:off x="8674575" y="1701427"/>
            <a:ext cx="180435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r="19527"/>
          <a:stretch/>
        </p:blipFill>
        <p:spPr bwMode="auto">
          <a:xfrm>
            <a:off x="294640" y="1777627"/>
            <a:ext cx="7071360" cy="43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9183051" y="6038433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24251" y="1601415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4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4451" y="29194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13013" y="30162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336800" y="28209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443163" y="31115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28889" y="41449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00326" y="39512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52676" y="40481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59039" y="42402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75164" y="26892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22814" y="25923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51375" y="24955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1525" y="23987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1651000" y="51069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1757363" y="53975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3632200" y="47752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8432800" y="4608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680451" y="43180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609013" y="44148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539163" y="45116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29126" y="40116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676775" y="39147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4535488" y="37226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3514725" y="27177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2603500" y="35448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260600" y="44211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286125" y="44703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905375" y="59166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4657726" y="56276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1822451" y="62166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1574800" y="60213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1681163" y="631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063876" y="63896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6257926" y="42418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7518400" y="63611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7624763" y="60706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1989932" y="56903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2676525" y="61467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124325" y="62229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4505325" y="52323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267325" y="46989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5613400" y="37845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4695032" y="32138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662738" y="54387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6486526" y="55356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6592888" y="52466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5724525" y="28701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6677025" y="48132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172325" y="56895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7972425" y="49656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294640" y="1635318"/>
            <a:ext cx="1110996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1270000" y="23368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7975600" y="25653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22904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7724" y="1169988"/>
            <a:ext cx="7584015" cy="5688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80479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79722"/>
          <a:stretch/>
        </p:blipFill>
        <p:spPr bwMode="auto">
          <a:xfrm>
            <a:off x="9029699" y="1777627"/>
            <a:ext cx="1689101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9436100" y="6080782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02700" y="1737382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3D8C7F1-B410-BB4D-B538-FBAD30080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22424"/>
          <a:stretch/>
        </p:blipFill>
        <p:spPr bwMode="auto">
          <a:xfrm>
            <a:off x="574040" y="1560512"/>
            <a:ext cx="7655560" cy="484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256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B93C-4F9F-3247-B527-2E19ECE3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80C742-3608-0B43-8D56-1203764C046F}"/>
              </a:ext>
            </a:extLst>
          </p:cNvPr>
          <p:cNvSpPr txBox="1">
            <a:spLocks noChangeArrowheads="1"/>
          </p:cNvSpPr>
          <p:nvPr/>
        </p:nvSpPr>
        <p:spPr>
          <a:xfrm>
            <a:off x="294640" y="1554161"/>
            <a:ext cx="8229600" cy="4884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Expand the node that seems closest…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565FBD-23A0-7645-8048-5948648F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8042316" y="1450730"/>
            <a:ext cx="4053323" cy="254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F842063-C0D3-4196-936D-97469A08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159" y="2255828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AF86693E-C70A-42A2-9593-3CAD2908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975" y="2298692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9CCFE80-0AFD-432F-A191-8619D257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76" y="2349493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46095C46-7025-443D-B77D-03F112DB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361" y="2330446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109D1-B8D9-F24F-8AA5-EC6B7606AC09}"/>
              </a:ext>
            </a:extLst>
          </p:cNvPr>
          <p:cNvSpPr txBox="1"/>
          <p:nvPr/>
        </p:nvSpPr>
        <p:spPr>
          <a:xfrm>
            <a:off x="831128" y="6211005"/>
            <a:ext cx="5795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</a:rPr>
              <a:t>Does not guarantee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407460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40751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4025" y="1718191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50374" y="1471614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2587" y="1574800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4950" y="193040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601200" y="19208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5124" y="1781177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7663" y="173513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9298" y="1533526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8850" y="284480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6724" y="150495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42005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5561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5465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4069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3608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41592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5768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41306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0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642" y="1618207"/>
            <a:ext cx="8376967" cy="5239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700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7B99-C10A-F24B-85F0-906E9FF4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CBA6-B5BB-4845-BDC0-A8B56B484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HW_1 will be published end of this week</a:t>
            </a:r>
          </a:p>
          <a:p>
            <a:pPr lvl="1"/>
            <a:r>
              <a:rPr lang="en-US" dirty="0"/>
              <a:t>It will have programming project based on search algorithms</a:t>
            </a:r>
          </a:p>
          <a:p>
            <a:pPr lvl="1"/>
            <a:r>
              <a:rPr lang="en-US" dirty="0"/>
              <a:t>It will have written Q/A based on agent and search algorithms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3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" y="19558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94800" y="1747778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5120" y="3860800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85228" y="3590866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9118600" y="3576579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78119" y="6070600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520832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8D2-573C-3E41-BEA2-307DA659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Combining UCS and Greedy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92CA-7F2C-6949-83C1-1A49820F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612906"/>
            <a:ext cx="11724640" cy="486409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333FF"/>
                </a:solidFill>
                <a:cs typeface="Calibri"/>
              </a:rPr>
              <a:t>Uniform-cost</a:t>
            </a:r>
            <a:r>
              <a:rPr lang="en-US" dirty="0">
                <a:cs typeface="Calibri"/>
              </a:rPr>
              <a:t> orders by path cost, or </a:t>
            </a:r>
            <a:r>
              <a:rPr lang="en-US" i="1" dirty="0">
                <a:cs typeface="Calibri"/>
              </a:rPr>
              <a:t>backward cost  </a:t>
            </a:r>
            <a:r>
              <a:rPr lang="en-US" dirty="0">
                <a:cs typeface="Calibri"/>
              </a:rPr>
              <a:t>g(n)</a:t>
            </a:r>
          </a:p>
          <a:p>
            <a:r>
              <a:rPr lang="en-US" dirty="0">
                <a:solidFill>
                  <a:srgbClr val="CC0000"/>
                </a:solidFill>
                <a:cs typeface="Calibri"/>
              </a:rPr>
              <a:t>Greedy</a:t>
            </a:r>
            <a:r>
              <a:rPr lang="en-US" dirty="0">
                <a:cs typeface="Calibri"/>
              </a:rPr>
              <a:t> orders by goal proximity, or </a:t>
            </a:r>
            <a:r>
              <a:rPr lang="en-US" i="1" dirty="0">
                <a:cs typeface="Calibri"/>
              </a:rPr>
              <a:t>forward cost  </a:t>
            </a:r>
            <a:r>
              <a:rPr lang="en-US" dirty="0">
                <a:cs typeface="Calibri"/>
              </a:rPr>
              <a:t>h(n)</a:t>
            </a: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i="1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rgbClr val="CC00CC"/>
                </a:solidFill>
                <a:cs typeface="Calibri"/>
              </a:rPr>
              <a:t>A* Search</a:t>
            </a:r>
            <a:r>
              <a:rPr lang="en-US" dirty="0">
                <a:cs typeface="Calibri"/>
              </a:rPr>
              <a:t> orders by the sum: f(n) = g(n) + h(n)</a:t>
            </a:r>
          </a:p>
          <a:p>
            <a:endParaRPr lang="en-US" i="1" dirty="0">
              <a:cs typeface="Calibri"/>
            </a:endParaRPr>
          </a:p>
          <a:p>
            <a:endParaRPr lang="en-US" i="1" dirty="0">
              <a:cs typeface="Calibri"/>
            </a:endParaRPr>
          </a:p>
          <a:p>
            <a:pPr marL="0" indent="0">
              <a:buNone/>
            </a:pPr>
            <a:endParaRPr lang="en-US" i="1" dirty="0">
              <a:solidFill>
                <a:schemeClr val="tx2"/>
              </a:solidFill>
              <a:cs typeface="Calibri"/>
            </a:endParaRPr>
          </a:p>
          <a:p>
            <a:endParaRPr lang="en-US" dirty="0">
              <a:solidFill>
                <a:schemeClr val="tx2"/>
              </a:solidFill>
              <a:cs typeface="Calibri"/>
            </a:endParaRPr>
          </a:p>
          <a:p>
            <a:endParaRPr lang="en-US" dirty="0"/>
          </a:p>
        </p:txBody>
      </p:sp>
      <p:cxnSp>
        <p:nvCxnSpPr>
          <p:cNvPr id="72" name="AutoShape 2">
            <a:extLst>
              <a:ext uri="{FF2B5EF4-FFF2-40B4-BE49-F238E27FC236}">
                <a16:creationId xmlns:a16="http://schemas.microsoft.com/office/drawing/2014/main" id="{ADF72C9F-726F-4A41-A9CB-F06CD62F9EA3}"/>
              </a:ext>
            </a:extLst>
          </p:cNvPr>
          <p:cNvCxnSpPr>
            <a:cxnSpLocks noChangeShapeType="1"/>
            <a:stCxn id="76" idx="6"/>
            <a:endCxn id="78" idx="2"/>
          </p:cNvCxnSpPr>
          <p:nvPr/>
        </p:nvCxnSpPr>
        <p:spPr bwMode="auto">
          <a:xfrm>
            <a:off x="5016500" y="43434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AutoShape 3">
            <a:extLst>
              <a:ext uri="{FF2B5EF4-FFF2-40B4-BE49-F238E27FC236}">
                <a16:creationId xmlns:a16="http://schemas.microsoft.com/office/drawing/2014/main" id="{A5761E1D-2131-2841-BBB6-53439CEBF74F}"/>
              </a:ext>
            </a:extLst>
          </p:cNvPr>
          <p:cNvCxnSpPr>
            <a:cxnSpLocks noChangeShapeType="1"/>
            <a:stCxn id="97" idx="4"/>
            <a:endCxn id="76" idx="0"/>
          </p:cNvCxnSpPr>
          <p:nvPr/>
        </p:nvCxnSpPr>
        <p:spPr bwMode="auto">
          <a:xfrm flipH="1">
            <a:off x="4787900" y="36576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" name="Oval 6">
            <a:extLst>
              <a:ext uri="{FF2B5EF4-FFF2-40B4-BE49-F238E27FC236}">
                <a16:creationId xmlns:a16="http://schemas.microsoft.com/office/drawing/2014/main" id="{D4652BA8-BF98-6946-AA20-CBF0DE31F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id="{779DAF56-AE51-2B4C-91F9-18CC7918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76" name="Oval 8">
            <a:extLst>
              <a:ext uri="{FF2B5EF4-FFF2-40B4-BE49-F238E27FC236}">
                <a16:creationId xmlns:a16="http://schemas.microsoft.com/office/drawing/2014/main" id="{E6A4C6C6-207C-114E-9065-B7538CBC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77" name="Oval 9">
            <a:extLst>
              <a:ext uri="{FF2B5EF4-FFF2-40B4-BE49-F238E27FC236}">
                <a16:creationId xmlns:a16="http://schemas.microsoft.com/office/drawing/2014/main" id="{349674F9-A54D-1B40-8BB3-8B7FB430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AF4ED93A-BB9F-724F-B4BE-F6DCEDED6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4114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:a16="http://schemas.microsoft.com/office/drawing/2014/main" id="{8E6E5B78-4146-C54B-B9EA-1A7BB5626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0" y="44958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80" name="Text Box 12">
            <a:extLst>
              <a:ext uri="{FF2B5EF4-FFF2-40B4-BE49-F238E27FC236}">
                <a16:creationId xmlns:a16="http://schemas.microsoft.com/office/drawing/2014/main" id="{6811CBAD-D95B-6E44-B6CB-2097D098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5486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1" name="Text Box 13">
            <a:extLst>
              <a:ext uri="{FF2B5EF4-FFF2-40B4-BE49-F238E27FC236}">
                <a16:creationId xmlns:a16="http://schemas.microsoft.com/office/drawing/2014/main" id="{8F54566D-0281-044A-AC18-73CD8C23E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6482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82" name="Text Box 14">
            <a:extLst>
              <a:ext uri="{FF2B5EF4-FFF2-40B4-BE49-F238E27FC236}">
                <a16:creationId xmlns:a16="http://schemas.microsoft.com/office/drawing/2014/main" id="{046FD94B-4FF1-4C48-A8B2-878823ACC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3" name="Text Box 15">
            <a:extLst>
              <a:ext uri="{FF2B5EF4-FFF2-40B4-BE49-F238E27FC236}">
                <a16:creationId xmlns:a16="http://schemas.microsoft.com/office/drawing/2014/main" id="{42F44C18-85ED-DC46-A6F9-CED828E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5908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84" name="Text Box 16">
            <a:extLst>
              <a:ext uri="{FF2B5EF4-FFF2-40B4-BE49-F238E27FC236}">
                <a16:creationId xmlns:a16="http://schemas.microsoft.com/office/drawing/2014/main" id="{C907E227-FF0E-A640-99C9-DB9A1A3A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48768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5" name="Text Box 17">
            <a:extLst>
              <a:ext uri="{FF2B5EF4-FFF2-40B4-BE49-F238E27FC236}">
                <a16:creationId xmlns:a16="http://schemas.microsoft.com/office/drawing/2014/main" id="{BDDC6CA0-3C66-1A43-9189-61211A04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45561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86" name="Text Box 18">
            <a:extLst>
              <a:ext uri="{FF2B5EF4-FFF2-40B4-BE49-F238E27FC236}">
                <a16:creationId xmlns:a16="http://schemas.microsoft.com/office/drawing/2014/main" id="{A27365DD-1598-7E47-A85F-11F38F4B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87" name="Text Box 19">
            <a:extLst>
              <a:ext uri="{FF2B5EF4-FFF2-40B4-BE49-F238E27FC236}">
                <a16:creationId xmlns:a16="http://schemas.microsoft.com/office/drawing/2014/main" id="{8584D545-9D16-8741-A21D-B8DB223C6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4958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88" name="Text Box 20">
            <a:extLst>
              <a:ext uri="{FF2B5EF4-FFF2-40B4-BE49-F238E27FC236}">
                <a16:creationId xmlns:a16="http://schemas.microsoft.com/office/drawing/2014/main" id="{817671FD-CF34-AC45-81D4-E2E4E2849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0" y="46482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89" name="AutoShape 21">
            <a:extLst>
              <a:ext uri="{FF2B5EF4-FFF2-40B4-BE49-F238E27FC236}">
                <a16:creationId xmlns:a16="http://schemas.microsoft.com/office/drawing/2014/main" id="{31890E7E-6171-0B46-B11B-77CCD8A464B8}"/>
              </a:ext>
            </a:extLst>
          </p:cNvPr>
          <p:cNvCxnSpPr>
            <a:cxnSpLocks noChangeShapeType="1"/>
            <a:stCxn id="74" idx="6"/>
            <a:endCxn id="75" idx="2"/>
          </p:cNvCxnSpPr>
          <p:nvPr/>
        </p:nvCxnSpPr>
        <p:spPr bwMode="auto">
          <a:xfrm>
            <a:off x="901700" y="43434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22">
            <a:extLst>
              <a:ext uri="{FF2B5EF4-FFF2-40B4-BE49-F238E27FC236}">
                <a16:creationId xmlns:a16="http://schemas.microsoft.com/office/drawing/2014/main" id="{E27FB78D-4325-FC48-A0A3-5CD85A56F469}"/>
              </a:ext>
            </a:extLst>
          </p:cNvPr>
          <p:cNvCxnSpPr>
            <a:cxnSpLocks noChangeShapeType="1"/>
            <a:stCxn id="75" idx="4"/>
            <a:endCxn id="77" idx="0"/>
          </p:cNvCxnSpPr>
          <p:nvPr/>
        </p:nvCxnSpPr>
        <p:spPr bwMode="auto">
          <a:xfrm>
            <a:off x="1968500" y="45720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23">
            <a:extLst>
              <a:ext uri="{FF2B5EF4-FFF2-40B4-BE49-F238E27FC236}">
                <a16:creationId xmlns:a16="http://schemas.microsoft.com/office/drawing/2014/main" id="{FB2C3D05-D773-F743-8EE9-04F9870EB9B2}"/>
              </a:ext>
            </a:extLst>
          </p:cNvPr>
          <p:cNvCxnSpPr>
            <a:cxnSpLocks noChangeShapeType="1"/>
            <a:stCxn id="75" idx="0"/>
            <a:endCxn id="97" idx="1"/>
          </p:cNvCxnSpPr>
          <p:nvPr/>
        </p:nvCxnSpPr>
        <p:spPr bwMode="auto">
          <a:xfrm rot="-5400000">
            <a:off x="3216276" y="20193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24">
            <a:extLst>
              <a:ext uri="{FF2B5EF4-FFF2-40B4-BE49-F238E27FC236}">
                <a16:creationId xmlns:a16="http://schemas.microsoft.com/office/drawing/2014/main" id="{944E87F3-07D9-D04C-B358-5C24CDECCF53}"/>
              </a:ext>
            </a:extLst>
          </p:cNvPr>
          <p:cNvCxnSpPr>
            <a:cxnSpLocks noChangeShapeType="1"/>
            <a:stCxn id="77" idx="2"/>
            <a:endCxn id="93" idx="6"/>
          </p:cNvCxnSpPr>
          <p:nvPr/>
        </p:nvCxnSpPr>
        <p:spPr bwMode="auto">
          <a:xfrm rot="10800000">
            <a:off x="901700" y="52578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3" name="Oval 25">
            <a:extLst>
              <a:ext uri="{FF2B5EF4-FFF2-40B4-BE49-F238E27FC236}">
                <a16:creationId xmlns:a16="http://schemas.microsoft.com/office/drawing/2014/main" id="{9FE6887F-A746-C14C-A0CA-3DDF36E2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5029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94" name="AutoShape 27">
            <a:extLst>
              <a:ext uri="{FF2B5EF4-FFF2-40B4-BE49-F238E27FC236}">
                <a16:creationId xmlns:a16="http://schemas.microsoft.com/office/drawing/2014/main" id="{81FEF7CB-C663-864D-B661-1E7BCDDB53A7}"/>
              </a:ext>
            </a:extLst>
          </p:cNvPr>
          <p:cNvCxnSpPr>
            <a:cxnSpLocks noChangeShapeType="1"/>
            <a:stCxn id="75" idx="6"/>
            <a:endCxn id="76" idx="2"/>
          </p:cNvCxnSpPr>
          <p:nvPr/>
        </p:nvCxnSpPr>
        <p:spPr bwMode="auto">
          <a:xfrm>
            <a:off x="2197100" y="43434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" name="Text Box 28">
            <a:extLst>
              <a:ext uri="{FF2B5EF4-FFF2-40B4-BE49-F238E27FC236}">
                <a16:creationId xmlns:a16="http://schemas.microsoft.com/office/drawing/2014/main" id="{0CE9427F-1A5E-EB40-92BB-C9272061A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54705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625C557-02B5-F149-89BC-C9BE3DA7E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9465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97" name="Oval 31">
            <a:extLst>
              <a:ext uri="{FF2B5EF4-FFF2-40B4-BE49-F238E27FC236}">
                <a16:creationId xmlns:a16="http://schemas.microsoft.com/office/drawing/2014/main" id="{09B155F7-8DB1-F849-90AD-35FB58DBF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3200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98" name="Text Box 32">
            <a:extLst>
              <a:ext uri="{FF2B5EF4-FFF2-40B4-BE49-F238E27FC236}">
                <a16:creationId xmlns:a16="http://schemas.microsoft.com/office/drawing/2014/main" id="{FB30B1F9-F634-3A48-9DC6-AC14384C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32004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99" name="Text Box 33">
            <a:extLst>
              <a:ext uri="{FF2B5EF4-FFF2-40B4-BE49-F238E27FC236}">
                <a16:creationId xmlns:a16="http://schemas.microsoft.com/office/drawing/2014/main" id="{36A67A76-4FA8-4043-8829-0905A5183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5052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100" name="Group 34">
            <a:extLst>
              <a:ext uri="{FF2B5EF4-FFF2-40B4-BE49-F238E27FC236}">
                <a16:creationId xmlns:a16="http://schemas.microsoft.com/office/drawing/2014/main" id="{BCF3B0FC-14D7-4845-83CB-1F5F3DD72FF6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1"/>
            <a:ext cx="1066800" cy="915988"/>
            <a:chOff x="1392" y="2544"/>
            <a:chExt cx="672" cy="577"/>
          </a:xfrm>
        </p:grpSpPr>
        <p:cxnSp>
          <p:nvCxnSpPr>
            <p:cNvPr id="101" name="AutoShape 35">
              <a:extLst>
                <a:ext uri="{FF2B5EF4-FFF2-40B4-BE49-F238E27FC236}">
                  <a16:creationId xmlns:a16="http://schemas.microsoft.com/office/drawing/2014/main" id="{1829E2B2-9C9B-244A-BDC5-D15E581835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36">
              <a:extLst>
                <a:ext uri="{FF2B5EF4-FFF2-40B4-BE49-F238E27FC236}">
                  <a16:creationId xmlns:a16="http://schemas.microsoft.com/office/drawing/2014/main" id="{175CB5BD-E0F1-B54A-A8FF-9241DF1D4B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37">
              <a:extLst>
                <a:ext uri="{FF2B5EF4-FFF2-40B4-BE49-F238E27FC236}">
                  <a16:creationId xmlns:a16="http://schemas.microsoft.com/office/drawing/2014/main" id="{EBA320E6-CBF6-9D42-96FE-10FC3FE9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4" name="Group 38">
            <a:extLst>
              <a:ext uri="{FF2B5EF4-FFF2-40B4-BE49-F238E27FC236}">
                <a16:creationId xmlns:a16="http://schemas.microsoft.com/office/drawing/2014/main" id="{DFE6E1F1-9D04-E348-9807-41B6011D0F6D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3267076"/>
            <a:ext cx="5486400" cy="1076325"/>
            <a:chOff x="1392" y="1872"/>
            <a:chExt cx="3456" cy="678"/>
          </a:xfrm>
        </p:grpSpPr>
        <p:cxnSp>
          <p:nvCxnSpPr>
            <p:cNvPr id="105" name="AutoShape 39">
              <a:extLst>
                <a:ext uri="{FF2B5EF4-FFF2-40B4-BE49-F238E27FC236}">
                  <a16:creationId xmlns:a16="http://schemas.microsoft.com/office/drawing/2014/main" id="{5CF8718F-87CF-8F4B-B1DE-0BB5AF8B0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40">
              <a:extLst>
                <a:ext uri="{FF2B5EF4-FFF2-40B4-BE49-F238E27FC236}">
                  <a16:creationId xmlns:a16="http://schemas.microsoft.com/office/drawing/2014/main" id="{8244551C-9586-8A4D-9368-10CEC40AB2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41">
              <a:extLst>
                <a:ext uri="{FF2B5EF4-FFF2-40B4-BE49-F238E27FC236}">
                  <a16:creationId xmlns:a16="http://schemas.microsoft.com/office/drawing/2014/main" id="{C2ADEB91-E29F-AD49-9C3E-090A8C83C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42">
              <a:extLst>
                <a:ext uri="{FF2B5EF4-FFF2-40B4-BE49-F238E27FC236}">
                  <a16:creationId xmlns:a16="http://schemas.microsoft.com/office/drawing/2014/main" id="{42061201-3157-FC41-BD87-E5EDE629E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9" name="Group 43">
            <a:extLst>
              <a:ext uri="{FF2B5EF4-FFF2-40B4-BE49-F238E27FC236}">
                <a16:creationId xmlns:a16="http://schemas.microsoft.com/office/drawing/2014/main" id="{05322616-BE66-6142-BD44-0183CBB9B40A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43400"/>
            <a:ext cx="5486400" cy="0"/>
            <a:chOff x="1392" y="2544"/>
            <a:chExt cx="3456" cy="0"/>
          </a:xfrm>
        </p:grpSpPr>
        <p:cxnSp>
          <p:nvCxnSpPr>
            <p:cNvPr id="110" name="AutoShape 44">
              <a:extLst>
                <a:ext uri="{FF2B5EF4-FFF2-40B4-BE49-F238E27FC236}">
                  <a16:creationId xmlns:a16="http://schemas.microsoft.com/office/drawing/2014/main" id="{255EA64C-0001-2F4D-A97F-D472C660C5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45">
              <a:extLst>
                <a:ext uri="{FF2B5EF4-FFF2-40B4-BE49-F238E27FC236}">
                  <a16:creationId xmlns:a16="http://schemas.microsoft.com/office/drawing/2014/main" id="{024CA4D4-E1CB-D646-9610-71C7951981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12" name="AutoShape 46">
              <a:extLst>
                <a:ext uri="{FF2B5EF4-FFF2-40B4-BE49-F238E27FC236}">
                  <a16:creationId xmlns:a16="http://schemas.microsoft.com/office/drawing/2014/main" id="{138B20E9-464F-7044-BD98-625170779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14" name="Oval 6">
            <a:extLst>
              <a:ext uri="{FF2B5EF4-FFF2-40B4-BE49-F238E27FC236}">
                <a16:creationId xmlns:a16="http://schemas.microsoft.com/office/drawing/2014/main" id="{6E314186-C006-2045-A79B-114CDFC23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2667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5" name="Oval 7">
            <a:extLst>
              <a:ext uri="{FF2B5EF4-FFF2-40B4-BE49-F238E27FC236}">
                <a16:creationId xmlns:a16="http://schemas.microsoft.com/office/drawing/2014/main" id="{4CC1E37A-BB3C-FD49-9E10-5FFB28719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276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6" name="Oval 9">
            <a:extLst>
              <a:ext uri="{FF2B5EF4-FFF2-40B4-BE49-F238E27FC236}">
                <a16:creationId xmlns:a16="http://schemas.microsoft.com/office/drawing/2014/main" id="{661AAAAE-62DA-AD45-BC49-26B15AA5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17" name="Oval 25">
            <a:extLst>
              <a:ext uri="{FF2B5EF4-FFF2-40B4-BE49-F238E27FC236}">
                <a16:creationId xmlns:a16="http://schemas.microsoft.com/office/drawing/2014/main" id="{66A3652D-2AA7-E949-989D-FE7F23F81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18" name="Oval 31">
            <a:extLst>
              <a:ext uri="{FF2B5EF4-FFF2-40B4-BE49-F238E27FC236}">
                <a16:creationId xmlns:a16="http://schemas.microsoft.com/office/drawing/2014/main" id="{36D8DCDC-6C3F-3F47-AF1A-28B94A2D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19" name="Oval 8">
            <a:extLst>
              <a:ext uri="{FF2B5EF4-FFF2-40B4-BE49-F238E27FC236}">
                <a16:creationId xmlns:a16="http://schemas.microsoft.com/office/drawing/2014/main" id="{8CCEDFFC-8275-9C4C-AFF8-159CA5EF3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4191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0" name="Oval 8">
            <a:extLst>
              <a:ext uri="{FF2B5EF4-FFF2-40B4-BE49-F238E27FC236}">
                <a16:creationId xmlns:a16="http://schemas.microsoft.com/office/drawing/2014/main" id="{CA5B95A2-9A11-5F48-98E0-B049990C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21" name="Oval 10">
            <a:extLst>
              <a:ext uri="{FF2B5EF4-FFF2-40B4-BE49-F238E27FC236}">
                <a16:creationId xmlns:a16="http://schemas.microsoft.com/office/drawing/2014/main" id="{33C91CA7-D1CE-EF4E-9490-78A18F63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2" name="Oval 10">
            <a:extLst>
              <a:ext uri="{FF2B5EF4-FFF2-40B4-BE49-F238E27FC236}">
                <a16:creationId xmlns:a16="http://schemas.microsoft.com/office/drawing/2014/main" id="{115C0DF0-FDC0-CD48-99A5-0A46FC01B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3900" y="6019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BBBF295-C936-F446-9BBA-4A1CB7FC2339}"/>
              </a:ext>
            </a:extLst>
          </p:cNvPr>
          <p:cNvCxnSpPr>
            <a:stCxn id="114" idx="4"/>
            <a:endCxn id="115" idx="7"/>
          </p:cNvCxnSpPr>
          <p:nvPr/>
        </p:nvCxnSpPr>
        <p:spPr>
          <a:xfrm flipH="1">
            <a:off x="9597745" y="31242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A141C40-B625-3C4E-BA89-14D59243EE19}"/>
              </a:ext>
            </a:extLst>
          </p:cNvPr>
          <p:cNvCxnSpPr>
            <a:stCxn id="115" idx="4"/>
            <a:endCxn id="119" idx="0"/>
          </p:cNvCxnSpPr>
          <p:nvPr/>
        </p:nvCxnSpPr>
        <p:spPr>
          <a:xfrm>
            <a:off x="9436100" y="37338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ACCA82-ADD1-C243-AC81-2D47C8451B33}"/>
              </a:ext>
            </a:extLst>
          </p:cNvPr>
          <p:cNvCxnSpPr>
            <a:stCxn id="118" idx="4"/>
            <a:endCxn id="120" idx="0"/>
          </p:cNvCxnSpPr>
          <p:nvPr/>
        </p:nvCxnSpPr>
        <p:spPr>
          <a:xfrm>
            <a:off x="111125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83CA49-245F-A84E-A041-74F152004DED}"/>
              </a:ext>
            </a:extLst>
          </p:cNvPr>
          <p:cNvCxnSpPr>
            <a:stCxn id="119" idx="4"/>
            <a:endCxn id="121" idx="0"/>
          </p:cNvCxnSpPr>
          <p:nvPr/>
        </p:nvCxnSpPr>
        <p:spPr>
          <a:xfrm>
            <a:off x="9664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CD94E7-62EA-314F-B77A-7E253BD2BD68}"/>
              </a:ext>
            </a:extLst>
          </p:cNvPr>
          <p:cNvCxnSpPr>
            <a:stCxn id="118" idx="0"/>
            <a:endCxn id="115" idx="4"/>
          </p:cNvCxnSpPr>
          <p:nvPr/>
        </p:nvCxnSpPr>
        <p:spPr>
          <a:xfrm flipH="1" flipV="1">
            <a:off x="9436100" y="37338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8FBA143-8FA1-084E-BBFA-D6E440925C16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8902700" y="37338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A046E8-0D4F-044E-A415-289D14982A90}"/>
              </a:ext>
            </a:extLst>
          </p:cNvPr>
          <p:cNvCxnSpPr>
            <a:stCxn id="116" idx="4"/>
            <a:endCxn id="117" idx="0"/>
          </p:cNvCxnSpPr>
          <p:nvPr/>
        </p:nvCxnSpPr>
        <p:spPr>
          <a:xfrm>
            <a:off x="8902700" y="46482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FD49EAB-C139-6848-BA95-85A0C9D00281}"/>
              </a:ext>
            </a:extLst>
          </p:cNvPr>
          <p:cNvCxnSpPr>
            <a:stCxn id="120" idx="4"/>
            <a:endCxn id="122" idx="0"/>
          </p:cNvCxnSpPr>
          <p:nvPr/>
        </p:nvCxnSpPr>
        <p:spPr>
          <a:xfrm>
            <a:off x="11112500" y="55626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 Box 19">
            <a:extLst>
              <a:ext uri="{FF2B5EF4-FFF2-40B4-BE49-F238E27FC236}">
                <a16:creationId xmlns:a16="http://schemas.microsoft.com/office/drawing/2014/main" id="{056E4630-9D3E-9446-A38E-C25A34B4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00" y="2514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132" name="Text Box 19">
            <a:extLst>
              <a:ext uri="{FF2B5EF4-FFF2-40B4-BE49-F238E27FC236}">
                <a16:creationId xmlns:a16="http://schemas.microsoft.com/office/drawing/2014/main" id="{8A63B198-C0DA-D644-AB75-F55EC35A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0" y="3102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133" name="Text Box 19">
            <a:extLst>
              <a:ext uri="{FF2B5EF4-FFF2-40B4-BE49-F238E27FC236}">
                <a16:creationId xmlns:a16="http://schemas.microsoft.com/office/drawing/2014/main" id="{D23F9DE4-C062-6546-AF5B-FA9E2F19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0386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134" name="Text Box 19">
            <a:extLst>
              <a:ext uri="{FF2B5EF4-FFF2-40B4-BE49-F238E27FC236}">
                <a16:creationId xmlns:a16="http://schemas.microsoft.com/office/drawing/2014/main" id="{584ADF96-A985-134C-B189-982FDA376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0" y="49309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135" name="Text Box 19">
            <a:extLst>
              <a:ext uri="{FF2B5EF4-FFF2-40B4-BE49-F238E27FC236}">
                <a16:creationId xmlns:a16="http://schemas.microsoft.com/office/drawing/2014/main" id="{6C63E362-09E9-1246-A52E-1E6966384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114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136" name="Text Box 19">
            <a:extLst>
              <a:ext uri="{FF2B5EF4-FFF2-40B4-BE49-F238E27FC236}">
                <a16:creationId xmlns:a16="http://schemas.microsoft.com/office/drawing/2014/main" id="{85E994B5-7AF1-D54F-9D48-7DDD54444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0" y="4953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137" name="Text Box 19">
            <a:extLst>
              <a:ext uri="{FF2B5EF4-FFF2-40B4-BE49-F238E27FC236}">
                <a16:creationId xmlns:a16="http://schemas.microsoft.com/office/drawing/2014/main" id="{8BA00855-E1A6-BC43-8FBC-84C0145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138" name="Text Box 19">
            <a:extLst>
              <a:ext uri="{FF2B5EF4-FFF2-40B4-BE49-F238E27FC236}">
                <a16:creationId xmlns:a16="http://schemas.microsoft.com/office/drawing/2014/main" id="{62D9B35C-F5F9-F446-8F43-B01838811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0071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139" name="Text Box 19">
            <a:extLst>
              <a:ext uri="{FF2B5EF4-FFF2-40B4-BE49-F238E27FC236}">
                <a16:creationId xmlns:a16="http://schemas.microsoft.com/office/drawing/2014/main" id="{E0D6367A-FBE6-C64D-8351-00C7AA501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0" y="58674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218359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6EDA-9A5D-8340-8E13-3B479C60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terminate 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4ADF-8E58-2E44-BE39-906695AB6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Should we stop when we enqueue a goal?</a:t>
            </a:r>
          </a:p>
          <a:p>
            <a:pPr lvl="1"/>
            <a:r>
              <a:rPr lang="en-US" dirty="0">
                <a:cs typeface="Calibri"/>
              </a:rPr>
              <a:t>No: only stop when we dequeue a goal</a:t>
            </a: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A59A299-EF59-F547-B53E-80DA49E27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200" y="38989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59581C2-061B-8B46-A420-6BFE2E59B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0" y="48133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C6DB52A1-17CF-F042-9A73-E4C8A275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0" y="29225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D2467708-BF8B-CC40-A568-0DD8AF503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600" y="39131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FDC3EDB9-7134-804C-965D-659173369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6600" y="32131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3833A242-4F2E-3643-85FB-0C0A6DB2E8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5800" y="32131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:a16="http://schemas.microsoft.com/office/drawing/2014/main" id="{A49B801F-D32F-304A-B78F-44BB94DC9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5800" y="43561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569B8A3E-D1A5-4044-A4B3-B6B4BAD69C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6600" y="43561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457DBA66-ECE3-2A4C-B9D5-E68F72F0B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30607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0FE6F253-9C68-0842-847D-05CE12C22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48275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3EA9490B-2850-7541-A02B-179B83CE4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30749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A503AE3A-CFBE-CF49-A278-964441F58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48133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65AD1329-DEC0-5149-AD41-CAA241D3C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54345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7" name="Text Box 26">
            <a:extLst>
              <a:ext uri="{FF2B5EF4-FFF2-40B4-BE49-F238E27FC236}">
                <a16:creationId xmlns:a16="http://schemas.microsoft.com/office/drawing/2014/main" id="{20A3AD48-3EA0-E541-9B94-F00B6991F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39867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C0A4FF64-EF0E-5845-AA2C-3EC1472B0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39867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66427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533400" y="5196735"/>
            <a:ext cx="9575800" cy="127238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708400" y="191372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6680200" y="339962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736600" y="328532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803400" y="191372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765800" y="191372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632200" y="145652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366000" y="3449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-2082800" y="419973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1422400" y="336152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3956050" y="94217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1831976" y="140890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4318000" y="219947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9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11247"/>
            <a:ext cx="425730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2727" y="2220168"/>
            <a:ext cx="4257305" cy="3215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853822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2900"/>
            <a:ext cx="1133856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539" y="226231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1800" y="2930604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06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901" y="2007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754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467356" y="1719262"/>
            <a:ext cx="6466843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3200" dirty="0">
                <a:cs typeface="Calibri"/>
              </a:rPr>
              <a:t>Assume:</a:t>
            </a:r>
          </a:p>
          <a:p>
            <a:r>
              <a:rPr lang="en-US" sz="3200" dirty="0">
                <a:cs typeface="Calibri"/>
              </a:rPr>
              <a:t>A is an optimal goal node</a:t>
            </a:r>
          </a:p>
          <a:p>
            <a:r>
              <a:rPr lang="en-US" sz="3200" dirty="0">
                <a:cs typeface="Calibri"/>
              </a:rPr>
              <a:t>B is a suboptimal goal node</a:t>
            </a:r>
          </a:p>
          <a:p>
            <a:r>
              <a:rPr lang="en-US" sz="3200" dirty="0"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600" dirty="0"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3200" dirty="0">
                <a:cs typeface="Calibri"/>
              </a:rPr>
              <a:t>Claim:</a:t>
            </a:r>
          </a:p>
          <a:p>
            <a:r>
              <a:rPr lang="en-US" sz="3200" dirty="0"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7545" y="1984730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9906" y="234032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6157" y="233080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40081" y="219110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92632" y="402784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6632" y="372304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41682" y="191487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6960" y="4015339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83236673-A0CF-47ED-B621-DD3FAD8286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315200" y="36703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86994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360825" y="4867275"/>
            <a:ext cx="6553200" cy="1731962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5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51447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5076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6162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538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20081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9875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23431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23336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21939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40306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7258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9177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30400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9638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40181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7425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61087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995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6703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29559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50927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5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8756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54025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53063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7635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2011219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99058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234618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233665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219695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403369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72889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92073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304309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966893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4021192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491992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673332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82432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1" y="1613980"/>
            <a:ext cx="5791198" cy="37962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lvl="1"/>
            <a:r>
              <a:rPr lang="en-US" dirty="0"/>
              <a:t>Uninformed Search Methods</a:t>
            </a:r>
          </a:p>
          <a:p>
            <a:pPr lvl="2"/>
            <a:endParaRPr lang="en-US" sz="100" dirty="0"/>
          </a:p>
          <a:p>
            <a:pPr lvl="2"/>
            <a:r>
              <a:rPr lang="en-US" dirty="0"/>
              <a:t>Depth-First Search</a:t>
            </a:r>
          </a:p>
          <a:p>
            <a:pPr lvl="2"/>
            <a:endParaRPr lang="en-US" sz="100" dirty="0"/>
          </a:p>
          <a:p>
            <a:pPr lvl="2"/>
            <a:r>
              <a:rPr lang="en-US" dirty="0"/>
              <a:t>Breadth-First Search</a:t>
            </a:r>
          </a:p>
          <a:p>
            <a:pPr lvl="2"/>
            <a:endParaRPr lang="en-US" sz="100" dirty="0"/>
          </a:p>
          <a:p>
            <a:pPr lvl="2"/>
            <a:r>
              <a:rPr lang="en-US" dirty="0"/>
              <a:t>Uniform-Cost Search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98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8222619" y="4965700"/>
            <a:ext cx="3733800" cy="914400"/>
          </a:xfrm>
          <a:prstGeom prst="wedgeRoundRectCallout">
            <a:avLst>
              <a:gd name="adj1" fmla="val -164236"/>
              <a:gd name="adj2" fmla="val -767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440" y="1928029"/>
            <a:ext cx="4858363" cy="481396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540888" y="52705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198130" y="201043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2155" y="198979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4516" y="234539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0767" y="233587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4691" y="219617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7242" y="403290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1242" y="372810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6292" y="191994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2242" y="304230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7441" y="296610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1570" y="402040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4816" y="3124598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2466" y="367254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32324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UCS vs.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46237"/>
            <a:ext cx="1172464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998626-A385-454E-BBA3-9078DC4A4DDC}"/>
              </a:ext>
            </a:extLst>
          </p:cNvPr>
          <p:cNvGrpSpPr/>
          <p:nvPr/>
        </p:nvGrpSpPr>
        <p:grpSpPr>
          <a:xfrm>
            <a:off x="3536155" y="2137567"/>
            <a:ext cx="2805113" cy="1771651"/>
            <a:chOff x="8396287" y="1828800"/>
            <a:chExt cx="2805113" cy="1771651"/>
          </a:xfrm>
        </p:grpSpPr>
        <p:sp>
          <p:nvSpPr>
            <p:cNvPr id="21507" name="Oval 8"/>
            <p:cNvSpPr>
              <a:spLocks noChangeArrowheads="1"/>
            </p:cNvSpPr>
            <p:nvPr/>
          </p:nvSpPr>
          <p:spPr bwMode="auto">
            <a:xfrm>
              <a:off x="8396287" y="1828800"/>
              <a:ext cx="1912939" cy="177165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0" name="Oval 4"/>
            <p:cNvSpPr>
              <a:spLocks noChangeArrowheads="1"/>
            </p:cNvSpPr>
            <p:nvPr/>
          </p:nvSpPr>
          <p:spPr bwMode="auto">
            <a:xfrm>
              <a:off x="9299575" y="2605089"/>
              <a:ext cx="163512" cy="15398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1" name="Text Box 5"/>
            <p:cNvSpPr txBox="1">
              <a:spLocks noChangeArrowheads="1"/>
            </p:cNvSpPr>
            <p:nvPr/>
          </p:nvSpPr>
          <p:spPr bwMode="auto">
            <a:xfrm>
              <a:off x="8534400" y="272097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2" name="Oval 6"/>
            <p:cNvSpPr>
              <a:spLocks noChangeArrowheads="1"/>
            </p:cNvSpPr>
            <p:nvPr/>
          </p:nvSpPr>
          <p:spPr bwMode="auto">
            <a:xfrm>
              <a:off x="10226675" y="2627313"/>
              <a:ext cx="163512" cy="15398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3" name="Text Box 7"/>
            <p:cNvSpPr txBox="1">
              <a:spLocks noChangeArrowheads="1"/>
            </p:cNvSpPr>
            <p:nvPr/>
          </p:nvSpPr>
          <p:spPr bwMode="auto">
            <a:xfrm>
              <a:off x="10287000" y="2744789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4" name="Oval 9"/>
            <p:cNvSpPr>
              <a:spLocks noChangeArrowheads="1"/>
            </p:cNvSpPr>
            <p:nvPr/>
          </p:nvSpPr>
          <p:spPr bwMode="auto">
            <a:xfrm>
              <a:off x="8931276" y="2263775"/>
              <a:ext cx="869951" cy="8699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73BDBB-1D0F-BB4D-AABE-56AB726C8E21}"/>
              </a:ext>
            </a:extLst>
          </p:cNvPr>
          <p:cNvGrpSpPr/>
          <p:nvPr/>
        </p:nvGrpSpPr>
        <p:grpSpPr>
          <a:xfrm>
            <a:off x="3115468" y="5299073"/>
            <a:ext cx="2754312" cy="842661"/>
            <a:chOff x="8382000" y="5029202"/>
            <a:chExt cx="2754312" cy="842661"/>
          </a:xfrm>
        </p:grpSpPr>
        <p:sp>
          <p:nvSpPr>
            <p:cNvPr id="21506" name="Oval 14"/>
            <p:cNvSpPr>
              <a:spLocks noChangeArrowheads="1"/>
            </p:cNvSpPr>
            <p:nvPr/>
          </p:nvSpPr>
          <p:spPr bwMode="auto">
            <a:xfrm>
              <a:off x="9005887" y="5029202"/>
              <a:ext cx="1284288" cy="627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5" name="Oval 10"/>
            <p:cNvSpPr>
              <a:spLocks noChangeArrowheads="1"/>
            </p:cNvSpPr>
            <p:nvPr/>
          </p:nvSpPr>
          <p:spPr bwMode="auto">
            <a:xfrm>
              <a:off x="9234488" y="5270501"/>
              <a:ext cx="163513" cy="15398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8382000" y="5410200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Start</a:t>
              </a:r>
            </a:p>
          </p:txBody>
        </p:sp>
        <p:sp>
          <p:nvSpPr>
            <p:cNvPr id="21517" name="Oval 12"/>
            <p:cNvSpPr>
              <a:spLocks noChangeArrowheads="1"/>
            </p:cNvSpPr>
            <p:nvPr/>
          </p:nvSpPr>
          <p:spPr bwMode="auto">
            <a:xfrm>
              <a:off x="10213975" y="5257801"/>
              <a:ext cx="163512" cy="15398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518" name="Text Box 13"/>
            <p:cNvSpPr txBox="1">
              <a:spLocks noChangeArrowheads="1"/>
            </p:cNvSpPr>
            <p:nvPr/>
          </p:nvSpPr>
          <p:spPr bwMode="auto">
            <a:xfrm>
              <a:off x="10221912" y="5405737"/>
              <a:ext cx="914400" cy="46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Goal</a:t>
              </a:r>
            </a:p>
          </p:txBody>
        </p:sp>
        <p:sp>
          <p:nvSpPr>
            <p:cNvPr id="21519" name="Oval 15"/>
            <p:cNvSpPr>
              <a:spLocks noChangeArrowheads="1"/>
            </p:cNvSpPr>
            <p:nvPr/>
          </p:nvSpPr>
          <p:spPr bwMode="auto">
            <a:xfrm>
              <a:off x="9126537" y="5105400"/>
              <a:ext cx="869951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206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811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797045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26957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207065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838700"/>
            <a:ext cx="7543800" cy="17653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11811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5630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40767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40767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5623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40767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357474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5908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/>
        </p:nvGraphicFramePr>
        <p:xfrm>
          <a:off x="6400800" y="44173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794271"/>
            <a:ext cx="5029200" cy="2864312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5242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8580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alibri" pitchFamily="34" charset="0"/>
              </a:rPr>
              <a:t>Statistics from Andrew Moore</a:t>
            </a:r>
          </a:p>
        </p:txBody>
      </p:sp>
    </p:spTree>
    <p:extLst>
      <p:ext uri="{BB962C8B-B14F-4D97-AF65-F5344CB8AC3E}">
        <p14:creationId xmlns:p14="http://schemas.microsoft.com/office/powerpoint/2010/main" val="289695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7780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1780540" y="5134972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/>
        </p:nvGraphicFramePr>
        <p:xfrm>
          <a:off x="5628640" y="44450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838F2-0345-4883-BF96-E50933679EC4}"/>
              </a:ext>
            </a:extLst>
          </p:cNvPr>
          <p:cNvGrpSpPr/>
          <p:nvPr/>
        </p:nvGrpSpPr>
        <p:grpSpPr>
          <a:xfrm>
            <a:off x="6324601" y="1524214"/>
            <a:ext cx="5333998" cy="2536188"/>
            <a:chOff x="533401" y="1219446"/>
            <a:chExt cx="6113461" cy="2906804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71A05AD2-F3C7-4633-8470-2252A8862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C8523D-B9DA-4ACE-AF6C-6A54011A4E47}"/>
                </a:ext>
              </a:extLst>
            </p:cNvPr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76088-6589-4AE3-9D6E-640F5EDDE990}"/>
                </a:ext>
              </a:extLst>
            </p:cNvPr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0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002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</p:spTree>
    <p:extLst>
      <p:ext uri="{BB962C8B-B14F-4D97-AF65-F5344CB8AC3E}">
        <p14:creationId xmlns:p14="http://schemas.microsoft.com/office/powerpoint/2010/main" val="14981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640" y="18418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433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Questions: What is fringe?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1"/>
            <a:ext cx="11724640" cy="2175294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Search space is usually represented as a graph</a:t>
            </a:r>
          </a:p>
          <a:p>
            <a:pPr lvl="1" fontAlgn="base"/>
            <a:r>
              <a:rPr lang="en-US" dirty="0"/>
              <a:t>Nodes are states </a:t>
            </a:r>
          </a:p>
          <a:p>
            <a:pPr lvl="1" fontAlgn="base"/>
            <a:r>
              <a:rPr lang="en-US" dirty="0"/>
              <a:t>Edges are the connections (or actions) between the corresponding states. </a:t>
            </a:r>
          </a:p>
          <a:p>
            <a:pPr lvl="1" fontAlgn="base"/>
            <a:r>
              <a:rPr lang="en-US" i="1" dirty="0">
                <a:solidFill>
                  <a:srgbClr val="FF0000"/>
                </a:solidFill>
              </a:rPr>
              <a:t>If you're performing a tree (or graph) search, then the set of all nodes at the end of all visited paths is called the fringe.</a:t>
            </a:r>
          </a:p>
          <a:p>
            <a:pPr lvl="1" fontAlgn="base"/>
            <a:r>
              <a:rPr lang="en-US" dirty="0"/>
              <a:t>In the picture, the grey nodes (the lastly visited nodes of each path) form the fringe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583E7F2-25B3-FE4C-8774-C444F4E6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01" y="3962507"/>
            <a:ext cx="3677472" cy="27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07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55600" y="15367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21400" y="22830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886147" y="22769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4098" y="24394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4747" y="23632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20800" y="27559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26200" y="30607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736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7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371600"/>
            <a:ext cx="11008360" cy="5232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832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33"/>
            <a:ext cx="1100331" cy="909805"/>
            <a:chOff x="5638805" y="3966834"/>
            <a:chExt cx="1099952" cy="910126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75"/>
            <a:chOff x="7543375" y="3052267"/>
            <a:chExt cx="1069766" cy="910298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4"/>
            <a:chOff x="7526555" y="3962571"/>
            <a:chExt cx="1099952" cy="914238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8" y="1471662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69" y="1488095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1705326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01821" y="1316680"/>
            <a:ext cx="8239967" cy="528731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C00000"/>
                </a:solidFill>
                <a:cs typeface="Calibri"/>
              </a:rPr>
              <a:t>h(A) </a:t>
            </a:r>
            <a:r>
              <a:rPr lang="en-US" sz="2200" dirty="0">
                <a:cs typeface="Calibri"/>
              </a:rPr>
              <a:t>≤</a:t>
            </a:r>
            <a:r>
              <a:rPr lang="en-US" sz="220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2200" dirty="0">
                <a:solidFill>
                  <a:srgbClr val="008000"/>
                </a:solidFill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C00000"/>
                </a:solidFill>
                <a:cs typeface="Calibri"/>
              </a:rPr>
              <a:t>h(A) – h(C)</a:t>
            </a:r>
            <a:r>
              <a:rPr lang="en-US" sz="2200" dirty="0">
                <a:solidFill>
                  <a:srgbClr val="008000"/>
                </a:solidFill>
                <a:cs typeface="Calibri"/>
              </a:rPr>
              <a:t> </a:t>
            </a:r>
            <a:r>
              <a:rPr lang="en-US" sz="2200" dirty="0">
                <a:cs typeface="Calibri"/>
              </a:rPr>
              <a:t>≤ </a:t>
            </a:r>
            <a:r>
              <a:rPr lang="en-US" sz="2200" dirty="0">
                <a:solidFill>
                  <a:srgbClr val="008000"/>
                </a:solidFill>
                <a:cs typeface="Calibri"/>
              </a:rPr>
              <a:t>cost(A to C)</a:t>
            </a:r>
            <a:endParaRPr lang="en-US" sz="2200" dirty="0">
              <a:solidFill>
                <a:srgbClr val="333399"/>
              </a:solidFill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200" dirty="0"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200" dirty="0">
                <a:solidFill>
                  <a:srgbClr val="C00000"/>
                </a:solidFill>
                <a:cs typeface="Calibri"/>
              </a:rPr>
              <a:t>h(A) </a:t>
            </a:r>
            <a:r>
              <a:rPr lang="en-US" sz="2200" dirty="0">
                <a:cs typeface="Calibri"/>
              </a:rPr>
              <a:t>≤ </a:t>
            </a:r>
            <a:r>
              <a:rPr lang="en-US" sz="2200" dirty="0">
                <a:solidFill>
                  <a:srgbClr val="008000"/>
                </a:solidFill>
                <a:cs typeface="Calibri"/>
              </a:rPr>
              <a:t>cost(A to C) </a:t>
            </a:r>
            <a:r>
              <a:rPr lang="en-US" sz="2200" dirty="0">
                <a:cs typeface="Calibri"/>
              </a:rPr>
              <a:t>+</a:t>
            </a:r>
            <a:r>
              <a:rPr lang="en-US" sz="2200" dirty="0">
                <a:solidFill>
                  <a:srgbClr val="008000"/>
                </a:solidFill>
                <a:cs typeface="Calibri"/>
              </a:rPr>
              <a:t> </a:t>
            </a:r>
            <a:r>
              <a:rPr lang="en-US" sz="2200" dirty="0">
                <a:solidFill>
                  <a:srgbClr val="C00000"/>
                </a:solidFill>
                <a:cs typeface="Calibri"/>
              </a:rPr>
              <a:t>h(C)</a:t>
            </a:r>
            <a:endParaRPr lang="en-US" sz="2200" dirty="0"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200" dirty="0">
                <a:cs typeface="Calibri"/>
              </a:rPr>
              <a:t>A* graph search is optimal</a:t>
            </a:r>
          </a:p>
          <a:p>
            <a:endParaRPr lang="en-US" sz="2000" dirty="0"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9307384" y="2105027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10755183" y="3324226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10907583" y="370998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8392983" y="1647826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10297983" y="2409826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10297983" y="4852987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8240583" y="2643187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11288583" y="2643187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9535983" y="2333624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9173472" y="2428315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9307383" y="2105026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8240583" y="3024187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240583" y="2843212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07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801" y="2007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5650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251825" y="24003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898651"/>
            <a:ext cx="679196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reaches sub-optimally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7734300" y="25717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8856663" y="29273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332913" y="29178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8986838" y="27781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580563" y="39671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101138" y="45227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055100" y="33131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472611" y="35099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088438" y="25019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516937" y="34067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8772526" y="31384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010775" y="35067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9883775" y="31115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683749" y="27336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73105923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63701"/>
            <a:ext cx="11724640" cy="472916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2972" y="1958605"/>
            <a:ext cx="3452187" cy="248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6738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</p:spTree>
    <p:extLst>
      <p:ext uri="{BB962C8B-B14F-4D97-AF65-F5344CB8AC3E}">
        <p14:creationId xmlns:p14="http://schemas.microsoft.com/office/powerpoint/2010/main" val="3115948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4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13980"/>
            <a:ext cx="9356506" cy="4079889"/>
          </a:xfrm>
        </p:spPr>
        <p:txBody>
          <a:bodyPr>
            <a:normAutofit/>
          </a:bodyPr>
          <a:lstStyle/>
          <a:p>
            <a:r>
              <a:rPr lang="en-US" dirty="0"/>
              <a:t>Informed Search Methods</a:t>
            </a:r>
          </a:p>
          <a:p>
            <a:pPr lvl="1"/>
            <a:r>
              <a:rPr lang="en-US" dirty="0"/>
              <a:t>Greedy Search</a:t>
            </a:r>
          </a:p>
          <a:p>
            <a:pPr lvl="1"/>
            <a:r>
              <a:rPr lang="en-US" dirty="0"/>
              <a:t>A* Search</a:t>
            </a:r>
          </a:p>
          <a:p>
            <a:r>
              <a:rPr lang="en-US" dirty="0"/>
              <a:t>Graph searches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94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72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721351" y="31416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294640" y="1600200"/>
            <a:ext cx="1172464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203826" y="33131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326189" y="36687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802439" y="3659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456364" y="35194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050089" y="47085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570664" y="52641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524626" y="40544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6942137" y="42513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557964" y="32432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5986463" y="41481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242052" y="38798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480301" y="42481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353301" y="38528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153275" y="34750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774700" y="6152678"/>
            <a:ext cx="11244579" cy="36933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  <p:extLst>
      <p:ext uri="{BB962C8B-B14F-4D97-AF65-F5344CB8AC3E}">
        <p14:creationId xmlns:p14="http://schemas.microsoft.com/office/powerpoint/2010/main" val="547734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9506583" y="23002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22556" y="1710531"/>
            <a:ext cx="8315664" cy="4525963"/>
          </a:xfrm>
        </p:spPr>
        <p:txBody>
          <a:bodyPr>
            <a:noAutofit/>
          </a:bodyPr>
          <a:lstStyle/>
          <a:p>
            <a:r>
              <a:rPr lang="en-US" sz="3200" dirty="0"/>
              <a:t>Proof:</a:t>
            </a:r>
          </a:p>
          <a:p>
            <a:pPr lvl="1"/>
            <a:r>
              <a:rPr lang="en-US" dirty="0"/>
              <a:t>New possible problem: some </a:t>
            </a:r>
            <a:r>
              <a:rPr lang="en-US" i="1" dirty="0"/>
              <a:t>n</a:t>
            </a:r>
            <a:r>
              <a:rPr lang="en-US" dirty="0"/>
              <a:t> on path to G* isn’t in queue when we need it, because some worse </a:t>
            </a:r>
            <a:r>
              <a:rPr lang="en-US" i="1" dirty="0"/>
              <a:t>n’</a:t>
            </a:r>
            <a:r>
              <a:rPr lang="en-US" dirty="0"/>
              <a:t> for the same state dequeued and expanded first (disaster!)</a:t>
            </a:r>
          </a:p>
          <a:p>
            <a:pPr lvl="1"/>
            <a:r>
              <a:rPr lang="en-US" dirty="0"/>
              <a:t>Take the highest such </a:t>
            </a:r>
            <a:r>
              <a:rPr lang="en-US" i="1" dirty="0"/>
              <a:t>n </a:t>
            </a:r>
            <a:r>
              <a:rPr lang="en-US" dirty="0"/>
              <a:t>in tree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p</a:t>
            </a:r>
            <a:r>
              <a:rPr lang="en-US" dirty="0"/>
              <a:t> be the ancestor of </a:t>
            </a:r>
            <a:r>
              <a:rPr lang="en-US" i="1" dirty="0"/>
              <a:t>n </a:t>
            </a:r>
            <a:r>
              <a:rPr lang="en-US" dirty="0"/>
              <a:t>that was on the queue when </a:t>
            </a:r>
            <a:r>
              <a:rPr lang="en-US" i="1" dirty="0"/>
              <a:t>n</a:t>
            </a:r>
            <a:r>
              <a:rPr lang="en-US" dirty="0"/>
              <a:t>’ was popped</a:t>
            </a:r>
          </a:p>
          <a:p>
            <a:pPr lvl="1"/>
            <a:r>
              <a:rPr lang="en-US" i="1" dirty="0"/>
              <a:t>f(p) &lt; f(n)</a:t>
            </a:r>
            <a:r>
              <a:rPr lang="en-US" dirty="0"/>
              <a:t> because of </a:t>
            </a:r>
            <a:r>
              <a:rPr lang="en-US" dirty="0">
                <a:solidFill>
                  <a:srgbClr val="008000"/>
                </a:solidFill>
              </a:rPr>
              <a:t>consistency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/>
              <a:t>f(n) &lt; f(n’) </a:t>
            </a:r>
            <a:r>
              <a:rPr lang="en-US" dirty="0"/>
              <a:t>because </a:t>
            </a:r>
            <a:r>
              <a:rPr lang="en-US" i="1" dirty="0"/>
              <a:t>n’</a:t>
            </a:r>
            <a:r>
              <a:rPr lang="en-US" dirty="0"/>
              <a:t> is suboptimal</a:t>
            </a:r>
            <a:endParaRPr lang="en-US" i="1" dirty="0"/>
          </a:p>
          <a:p>
            <a:pPr lvl="1"/>
            <a:r>
              <a:rPr lang="en-US" i="1" dirty="0"/>
              <a:t>p</a:t>
            </a:r>
            <a:r>
              <a:rPr lang="en-US" dirty="0"/>
              <a:t> would have been expanded before </a:t>
            </a:r>
            <a:r>
              <a:rPr lang="en-US" i="1" dirty="0"/>
              <a:t>n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Contradiction!</a:t>
            </a:r>
          </a:p>
          <a:p>
            <a:pPr eaLnBrk="1" hangingPunct="1"/>
            <a:endParaRPr lang="en-US" sz="24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8690608" y="22796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11295697" y="43227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9009697" y="40179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10044746" y="22098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9565321" y="30480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87508" y="29718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640185" y="42465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25509" y="39735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0152696" y="31035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9516108" y="25146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5140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E0E4-5BDE-45F3-9B39-A340CAD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vs.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9D37-51BC-4195-8DBE-1F5228AC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Uninformed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no information about problem (other than its definition)</a:t>
            </a:r>
          </a:p>
          <a:p>
            <a:pPr lvl="1"/>
            <a:r>
              <a:rPr lang="en-US" altLang="en-US" dirty="0"/>
              <a:t>Find solutions to problems by systematically generating new states and testing for goal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u="sng" dirty="0"/>
              <a:t>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some ideas of where to look for solutions</a:t>
            </a:r>
          </a:p>
          <a:p>
            <a:pPr lvl="1"/>
            <a:r>
              <a:rPr lang="en-US" altLang="en-US" dirty="0"/>
              <a:t>Use problem-specific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E0E4-5BDE-45F3-9B39-A340CAD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vs.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9D37-51BC-4195-8DBE-1F5228AC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chemeClr val="bg1">
                    <a:lumMod val="85000"/>
                  </a:schemeClr>
                </a:solidFill>
              </a:rPr>
              <a:t>Uninformed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 search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Given no information about problem (other than its definition)</a:t>
            </a:r>
          </a:p>
          <a:p>
            <a:pPr lvl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Find solutions to problems by systematically generating new states and testing for goal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u="sng" dirty="0"/>
              <a:t>Informed</a:t>
            </a:r>
            <a:r>
              <a:rPr lang="en-US" altLang="en-US" dirty="0"/>
              <a:t> search</a:t>
            </a:r>
          </a:p>
          <a:p>
            <a:pPr lvl="1"/>
            <a:r>
              <a:rPr lang="en-US" altLang="en-US" dirty="0"/>
              <a:t>Given some ideas of where to look for solutions</a:t>
            </a:r>
          </a:p>
          <a:p>
            <a:pPr lvl="1"/>
            <a:r>
              <a:rPr lang="en-US" altLang="en-US" dirty="0"/>
              <a:t>Use problem-specific knowledge</a:t>
            </a:r>
          </a:p>
        </p:txBody>
      </p:sp>
    </p:spTree>
    <p:extLst>
      <p:ext uri="{BB962C8B-B14F-4D97-AF65-F5344CB8AC3E}">
        <p14:creationId xmlns:p14="http://schemas.microsoft.com/office/powerpoint/2010/main" val="149663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47240" y="38846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94840" y="37322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13840" y="40370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2440" y="35814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980440" y="35814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294640" y="26670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14440" y="25892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62040" y="22860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81040" y="2741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09640" y="24368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14440" y="35052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62040" y="36560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81040" y="39608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09640" y="38084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14440" y="49529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62040" y="51038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81040" y="48005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009640" y="52562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4409440" y="26925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4409440" y="35814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4367236" y="44451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294640" y="6019800"/>
            <a:ext cx="704596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  <p:extLst>
      <p:ext uri="{BB962C8B-B14F-4D97-AF65-F5344CB8AC3E}">
        <p14:creationId xmlns:p14="http://schemas.microsoft.com/office/powerpoint/2010/main" val="15485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36726" y="2843213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65288" y="2940051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89075" y="2744789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595438" y="303530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681164" y="4068764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52601" y="387508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04951" y="3971925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11314" y="416401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27439" y="2613026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75089" y="251618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03650" y="2419351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33800" y="232251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803275" y="5030789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909638" y="532130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2784475" y="4699001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7585075" y="453231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832726" y="4241801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761288" y="4338639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691438" y="4435475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581401" y="393541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29050" y="3838575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3687763" y="3646488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2667000" y="2641600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755775" y="3468688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1412875" y="4344988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2438400" y="439420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057650" y="5840413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3810001" y="5551489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974726" y="6140451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727075" y="5945189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833438" y="623570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2216151" y="6313488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5410201" y="4165601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6670675" y="628491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6777038" y="5994401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1142207" y="5614195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1828800" y="6070600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3276600" y="6146800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3657600" y="515620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4419600" y="4622800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765675" y="3708400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3847307" y="3137695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815013" y="53625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5638801" y="545941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5745163" y="5170488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4876800" y="2794000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5829300" y="4737100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324600" y="5613400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7124700" y="4889500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5984875" y="30988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7661275" y="518318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4613275" y="46228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5070475" y="350678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4537075" y="62230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6137275" y="46228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1336675" y="5427664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2022475" y="32512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2860675" y="27178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421640" y="1611970"/>
            <a:ext cx="1172464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1717675" y="44704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2632075" y="41656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3394075" y="51562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2022475" y="57658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3775075" y="302260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64345DA-EBE9-4E45-A78E-2F781901AA07}"/>
              </a:ext>
            </a:extLst>
          </p:cNvPr>
          <p:cNvSpPr/>
          <p:nvPr/>
        </p:nvSpPr>
        <p:spPr>
          <a:xfrm>
            <a:off x="1194179" y="2324101"/>
            <a:ext cx="1607260" cy="11287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6AC8DAC-FA6A-4C18-85EC-2961CBD132D7}"/>
              </a:ext>
            </a:extLst>
          </p:cNvPr>
          <p:cNvSpPr/>
          <p:nvPr/>
        </p:nvSpPr>
        <p:spPr>
          <a:xfrm>
            <a:off x="7313663" y="3850481"/>
            <a:ext cx="1607260" cy="112871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F47AE-1299-4EDB-BB44-CEDC12EF31B2}"/>
              </a:ext>
            </a:extLst>
          </p:cNvPr>
          <p:cNvSpPr txBox="1"/>
          <p:nvPr/>
        </p:nvSpPr>
        <p:spPr>
          <a:xfrm>
            <a:off x="753943" y="2605198"/>
            <a:ext cx="37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A6E7E6-5C44-4884-A039-92221EEF245F}"/>
              </a:ext>
            </a:extLst>
          </p:cNvPr>
          <p:cNvSpPr txBox="1"/>
          <p:nvPr/>
        </p:nvSpPr>
        <p:spPr>
          <a:xfrm>
            <a:off x="9101363" y="4184005"/>
            <a:ext cx="37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130863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2637</Words>
  <Application>Microsoft Macintosh PowerPoint</Application>
  <PresentationFormat>Widescreen</PresentationFormat>
  <Paragraphs>564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CSE 3521:  Introduction to Artificial Intelligence </vt:lpstr>
      <vt:lpstr>HW Details</vt:lpstr>
      <vt:lpstr>Recap</vt:lpstr>
      <vt:lpstr>Questions: What is fringe?</vt:lpstr>
      <vt:lpstr>Today</vt:lpstr>
      <vt:lpstr>Uninformed vs. Informed Search</vt:lpstr>
      <vt:lpstr>Uninformed vs. Informed Search</vt:lpstr>
      <vt:lpstr>Example: Pancake Problem</vt:lpstr>
      <vt:lpstr>Example: Pancake Problem</vt:lpstr>
      <vt:lpstr>General Tree Search</vt:lpstr>
      <vt:lpstr>Uninformed Search vs 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A* Search</vt:lpstr>
      <vt:lpstr>A* Search</vt:lpstr>
      <vt:lpstr>Combining UCS and Greedy</vt:lpstr>
      <vt:lpstr>When Should we terminate A*</vt:lpstr>
      <vt:lpstr>Is A* Optimal?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UCS vs. A* Contours</vt:lpstr>
      <vt:lpstr>Comparison</vt:lpstr>
      <vt:lpstr>A* Applications</vt:lpstr>
      <vt:lpstr>Creating Admissible Heuristics</vt:lpstr>
      <vt:lpstr>Example: 8 Puzzle</vt:lpstr>
      <vt:lpstr>8 Puzzle I</vt:lpstr>
      <vt:lpstr>8 Puzzle II</vt:lpstr>
      <vt:lpstr>8 Puzzle III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Binte Jafar, Jeniya T.</cp:lastModifiedBy>
  <cp:revision>152</cp:revision>
  <dcterms:created xsi:type="dcterms:W3CDTF">2020-06-25T19:45:53Z</dcterms:created>
  <dcterms:modified xsi:type="dcterms:W3CDTF">2020-09-02T21:41:31Z</dcterms:modified>
</cp:coreProperties>
</file>